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5"/>
  </p:notesMasterIdLst>
  <p:sldIdLst>
    <p:sldId id="258" r:id="rId2"/>
    <p:sldId id="256" r:id="rId3"/>
    <p:sldId id="257" r:id="rId4"/>
    <p:sldId id="259" r:id="rId5"/>
    <p:sldId id="261" r:id="rId6"/>
    <p:sldId id="264" r:id="rId7"/>
    <p:sldId id="283" r:id="rId8"/>
    <p:sldId id="265" r:id="rId9"/>
    <p:sldId id="262" r:id="rId10"/>
    <p:sldId id="263" r:id="rId11"/>
    <p:sldId id="273" r:id="rId12"/>
    <p:sldId id="284" r:id="rId13"/>
    <p:sldId id="290" r:id="rId14"/>
    <p:sldId id="291" r:id="rId15"/>
    <p:sldId id="285" r:id="rId16"/>
    <p:sldId id="286" r:id="rId17"/>
    <p:sldId id="287" r:id="rId18"/>
    <p:sldId id="269" r:id="rId19"/>
    <p:sldId id="270" r:id="rId20"/>
    <p:sldId id="271" r:id="rId21"/>
    <p:sldId id="278" r:id="rId22"/>
    <p:sldId id="274" r:id="rId23"/>
    <p:sldId id="272" r:id="rId24"/>
    <p:sldId id="275" r:id="rId25"/>
    <p:sldId id="276" r:id="rId26"/>
    <p:sldId id="289" r:id="rId27"/>
    <p:sldId id="277" r:id="rId28"/>
    <p:sldId id="279" r:id="rId29"/>
    <p:sldId id="267" r:id="rId30"/>
    <p:sldId id="260" r:id="rId31"/>
    <p:sldId id="280" r:id="rId32"/>
    <p:sldId id="282" r:id="rId33"/>
    <p:sldId id="281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9FACF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296" autoAdjust="0"/>
  </p:normalViewPr>
  <p:slideViewPr>
    <p:cSldViewPr>
      <p:cViewPr varScale="1">
        <p:scale>
          <a:sx n="89" d="100"/>
          <a:sy n="89" d="100"/>
        </p:scale>
        <p:origin x="-10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32FD38C-FDE7-4646-A0B7-2AD866C694B1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DACB6EB0-B1AC-4900-A26B-9126C6DAC73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E7DB1C79-C97F-49C9-BCC4-BB766E755203}" type="slidenum">
              <a:rPr lang="ru-RU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324C495-D857-4DAA-9963-C2DDD907C0CE}" type="slidenum">
              <a:rPr lang="ru-RU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6C7DCB-BBFC-4B46-BB45-9E55DDEA7E68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26A0A-1D0A-4DD1-B3AC-452B36193C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F29429-7E92-4D3F-98EA-DC9CE71D4097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0DB65-8A9D-4B2D-A916-4F54675319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5DA2BC-4547-49D3-BE8F-B9D36657B390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E407E-2103-4EBF-81DA-B12B7606CD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7A310A-FC4B-41C2-97EF-91A5CED3A9CF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972C2-EE34-4027-8E61-C8CF505CDD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056BF1-F50E-468D-9492-13E244420149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1E0B-7854-458C-9D29-4EE3F3A21D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A3F55A-1C1D-401E-8983-3463BF2E75FD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FA0BD-5194-45AD-9792-21EEC0480E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D6A0D5-66DD-49CB-A253-3D75755E1147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7EDC9-F002-41DC-9D39-CB1AF19B16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6F521F-9F93-4941-84B5-5811267F71AF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FA90E-50AE-43F3-B6FD-130E751F85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F5C953-84BE-4A62-9CD4-A46123088BC2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3FF24-EB5E-4F99-84B7-5DE4940414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BB7D40-3464-481E-81D2-163BD3AE422C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B4ED7-76BC-4F3D-9BD4-9CFB24E936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2311EE-FF76-40F1-A1E4-8A133A168B03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44329-5251-4210-B0FB-2C49EA1AD0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AEB3FA72-1F21-4E17-A3F4-399986EFC16C}" type="datetimeFigureOut">
              <a:rPr lang="ru-RU"/>
              <a:pPr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7EA2F441-89FD-4D49-B4EB-A61330A2611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патриотического воспитания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b="1" u="sng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b="1" u="sng" dirty="0" smtClean="0">
                <a:cs typeface="Times New Roman" pitchFamily="18" charset="0"/>
              </a:rPr>
              <a:t>Цель:</a:t>
            </a:r>
            <a:r>
              <a:rPr lang="ru-RU" b="1" dirty="0" smtClean="0">
                <a:cs typeface="Times New Roman" pitchFamily="18" charset="0"/>
              </a:rPr>
              <a:t> формирование патриотических и гражданских качеств подрастающего поколения, воспитание преемственности поколений.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cs typeface="Times New Roman" pitchFamily="18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</a:pPr>
            <a:endParaRPr lang="ru-RU" sz="2000" dirty="0" smtClean="0">
              <a:cs typeface="Times New Roman" pitchFamily="18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</a:pPr>
            <a:endParaRPr lang="ru-RU" sz="2000" dirty="0" smtClean="0">
              <a:cs typeface="Times New Roman" pitchFamily="18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cs typeface="Times New Roman" pitchFamily="18" charset="0"/>
              </a:rPr>
              <a:t>Урок </a:t>
            </a:r>
            <a:r>
              <a:rPr lang="ru-RU" sz="2000" dirty="0" smtClean="0">
                <a:cs typeface="Times New Roman" pitchFamily="18" charset="0"/>
              </a:rPr>
              <a:t>подготовлен  </a:t>
            </a:r>
            <a:r>
              <a:rPr lang="ru-RU" sz="2000" dirty="0" err="1" smtClean="0">
                <a:cs typeface="Times New Roman" pitchFamily="18" charset="0"/>
              </a:rPr>
              <a:t>Паршаковой</a:t>
            </a:r>
            <a:r>
              <a:rPr lang="ru-RU" sz="2000" dirty="0" smtClean="0">
                <a:cs typeface="Times New Roman" pitchFamily="18" charset="0"/>
              </a:rPr>
              <a:t> Е.Д., заместителем директора по воспитательной </a:t>
            </a:r>
            <a:r>
              <a:rPr lang="ru-RU" sz="2000" dirty="0" smtClean="0">
                <a:cs typeface="Times New Roman" pitchFamily="18" charset="0"/>
              </a:rPr>
              <a:t>работе, Сидоренко Е.А. учителем начальных классов МАОУ </a:t>
            </a:r>
            <a:r>
              <a:rPr lang="ru-RU" sz="2000" dirty="0" smtClean="0">
                <a:cs typeface="Times New Roman" pitchFamily="18" charset="0"/>
              </a:rPr>
              <a:t>гимназия </a:t>
            </a:r>
            <a:r>
              <a:rPr lang="ru-RU" sz="2000" dirty="0" err="1" smtClean="0">
                <a:cs typeface="Times New Roman" pitchFamily="18" charset="0"/>
              </a:rPr>
              <a:t>Белореченского</a:t>
            </a:r>
            <a:r>
              <a:rPr lang="ru-RU" sz="2000" dirty="0" smtClean="0">
                <a:cs typeface="Times New Roman" pitchFamily="18" charset="0"/>
              </a:rPr>
              <a:t> района, г</a:t>
            </a:r>
            <a:r>
              <a:rPr lang="ru-RU" sz="2000" dirty="0" smtClean="0">
                <a:cs typeface="Times New Roman" pitchFamily="18" charset="0"/>
              </a:rPr>
              <a:t>. Белореченска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3315" name="Picture 2" descr="D:\освобожд белореч\100_13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214313"/>
            <a:ext cx="8715375" cy="636428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4339" name="Picture 2" descr="G:\Documents and Settings\Лиля\Рабочий стол\освобожд белореч\100_13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285750"/>
            <a:ext cx="8804275" cy="600075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500063"/>
            <a:ext cx="8229600" cy="4708525"/>
          </a:xfrm>
        </p:spPr>
        <p:txBody>
          <a:bodyPr/>
          <a:lstStyle/>
          <a:p>
            <a:r>
              <a:rPr lang="ru-RU" sz="2400" smtClean="0"/>
              <a:t>На  Майкопском направлении противник сосредоточил 16-ю моторизированную дивизию «Викинг» и танковую дивизию.</a:t>
            </a:r>
          </a:p>
          <a:p>
            <a:r>
              <a:rPr lang="ru-RU" sz="2400" smtClean="0"/>
              <a:t>Враг  имел преимущество в пехоте в 4 раза, а в танках, артиллерии, миномётах в 10 раз. Наши  войска были измотаны, обескровлены, слабо вооружены. Сопротивление  врагу оказывали части 12-й и 18-й армий и соединения 17-го кавалерийского корпуса.</a:t>
            </a:r>
          </a:p>
          <a:p>
            <a:r>
              <a:rPr lang="ru-RU" sz="2400" smtClean="0"/>
              <a:t>Ожесточённые бои шли  с 10 по 14 августа 1942 года при обороне ст. Белореченской, Пшехской, Бжедуховской за каждый уголок нашей Родины. Силы были неравными.</a:t>
            </a:r>
          </a:p>
          <a:p>
            <a:r>
              <a:rPr lang="ru-RU" smtClean="0">
                <a:solidFill>
                  <a:srgbClr val="FF0000"/>
                </a:solidFill>
              </a:rPr>
              <a:t>15 августа 1942 года весь Белореченский район был занят немецко-фашистскими войсками.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mtClean="0"/>
              <a:t>12 августа 1942 года  под станицей Пшехской неравный бой вела минометная батарея лейтенанта Горлова Петра Семёновича. Бой продолжался около  1.5 часа, ни один из миномётчиков не отступил.</a:t>
            </a:r>
          </a:p>
          <a:p>
            <a:pPr algn="just"/>
            <a:r>
              <a:rPr lang="ru-RU" smtClean="0"/>
              <a:t>Их имена занесены на стелу братской могилы в станице  Пшехской.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G:\Documents and Settings\Лиля\Рабочий стол\освобожд белореч\100_138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 t="-931"/>
          <a:stretch>
            <a:fillRect/>
          </a:stretch>
        </p:blipFill>
        <p:spPr>
          <a:xfrm>
            <a:off x="500034" y="428604"/>
            <a:ext cx="2690813" cy="3906837"/>
          </a:xfrm>
          <a:noFill/>
        </p:spPr>
      </p:pic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714375" y="4429125"/>
            <a:ext cx="2428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Горлов Петр Семёнович 12.08.1942г.</a:t>
            </a:r>
          </a:p>
        </p:txBody>
      </p:sp>
      <p:pic>
        <p:nvPicPr>
          <p:cNvPr id="17413" name="Picture 4" descr="G:\Documents and Settings\Лиля\Рабочий стол\освобожд белореч\100_147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5" y="285750"/>
            <a:ext cx="4100513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47085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4000" dirty="0" smtClean="0">
                <a:solidFill>
                  <a:srgbClr val="A50021"/>
                </a:solidFill>
              </a:rPr>
              <a:t>Начался период оккупации</a:t>
            </a:r>
            <a:r>
              <a:rPr lang="ru-RU" dirty="0" smtClean="0">
                <a:solidFill>
                  <a:srgbClr val="A50021"/>
                </a:solidFill>
              </a:rPr>
              <a:t>:</a:t>
            </a:r>
          </a:p>
          <a:p>
            <a:pPr>
              <a:buNone/>
            </a:pPr>
            <a:r>
              <a:rPr lang="ru-RU" dirty="0" smtClean="0"/>
              <a:t>                    </a:t>
            </a:r>
            <a:r>
              <a:rPr lang="ru-RU" sz="3200" dirty="0" smtClean="0">
                <a:solidFill>
                  <a:srgbClr val="FF0000"/>
                </a:solidFill>
              </a:rPr>
              <a:t>с 15 августа 1942г.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                 до 31 января 1943г.</a:t>
            </a:r>
          </a:p>
          <a:p>
            <a:pPr eaLnBrk="1" hangingPunct="1"/>
            <a:endParaRPr lang="ru-RU" sz="3200" dirty="0" smtClean="0"/>
          </a:p>
          <a:p>
            <a:pPr eaLnBrk="1" hangingPunct="1"/>
            <a:r>
              <a:rPr lang="ru-RU" sz="3200" dirty="0" smtClean="0"/>
              <a:t>На территории района организуются партизанские отряды:</a:t>
            </a:r>
          </a:p>
          <a:p>
            <a:pPr eaLnBrk="1" hangingPunct="1"/>
            <a:r>
              <a:rPr lang="ru-RU" sz="3200" dirty="0" err="1" smtClean="0"/>
              <a:t>Белореченский</a:t>
            </a:r>
            <a:r>
              <a:rPr lang="ru-RU" sz="3200" dirty="0" smtClean="0"/>
              <a:t> партизанский отряд им. Сталина.</a:t>
            </a:r>
          </a:p>
          <a:p>
            <a:pPr eaLnBrk="1" hangingPunct="1"/>
            <a:r>
              <a:rPr lang="ru-RU" sz="3200" dirty="0" smtClean="0"/>
              <a:t>Рязанский партизанский отряд « Красный кубанец».</a:t>
            </a:r>
          </a:p>
          <a:p>
            <a:endParaRPr lang="ru-RU" sz="3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" descr="G:\Documents and Settings\Лиля\Рабочий стол\освобожд белореч\100_147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71604" y="0"/>
            <a:ext cx="5715000" cy="6586537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2" descr="G:\Documents and Settings\Лиля\Рабочий стол\освобожд белореч\100_148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85786" y="142852"/>
            <a:ext cx="6929438" cy="6527800"/>
          </a:xfr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2" descr="D:\освобожд белореч\100_138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785813"/>
            <a:ext cx="3173413" cy="5357812"/>
          </a:xfrm>
        </p:spPr>
      </p:pic>
      <p:pic>
        <p:nvPicPr>
          <p:cNvPr id="22532" name="Picture 3" descr="D:\освобожд белореч\100_14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65500" y="1000108"/>
            <a:ext cx="57785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 descr="D:\освобожд белореч\100_141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428992" y="857232"/>
            <a:ext cx="4782223" cy="4714873"/>
          </a:xfrm>
        </p:spPr>
      </p:pic>
      <p:pic>
        <p:nvPicPr>
          <p:cNvPr id="23556" name="Picture 3" descr="D:\освобожд белореч\100_13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571500"/>
            <a:ext cx="2236816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986094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72-й годовщине освобождения                   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 Белореченска от фашистских захватчиков посвящается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2" descr="G:\Documents and Settings\Лиля\Рабочий стол\освобожд белореч\100_139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0034" y="500042"/>
            <a:ext cx="3303588" cy="5684837"/>
          </a:xfrm>
        </p:spPr>
      </p:pic>
      <p:pic>
        <p:nvPicPr>
          <p:cNvPr id="24580" name="Picture 3" descr="G:\Documents and Settings\Лиля\Рабочий стол\освобожд белореч\100_14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5" y="857250"/>
            <a:ext cx="4454525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 descr="G:\Documents and Settings\Лиля\Рабочий стол\освобожд белореч\100_138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28662" y="1214422"/>
            <a:ext cx="3100388" cy="4525963"/>
          </a:xfrm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4429124" y="1214422"/>
            <a:ext cx="428628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</a:rPr>
              <a:t>На защиту Родины  встали ваши ровесники и старики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2800" dirty="0" smtClean="0"/>
              <a:t>Около 300 юношей и девушек были увезены на работы в Германию. Некоторые из них попали в концлагеря.</a:t>
            </a:r>
          </a:p>
          <a:p>
            <a:endParaRPr lang="ru-RU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За годы оккупации в станице </a:t>
            </a:r>
            <a:r>
              <a:rPr lang="ru-RU" sz="2800" dirty="0" err="1" smtClean="0">
                <a:solidFill>
                  <a:srgbClr val="FF0000"/>
                </a:solidFill>
              </a:rPr>
              <a:t>Белореченской</a:t>
            </a:r>
            <a:r>
              <a:rPr lang="ru-RU" sz="2800" dirty="0" smtClean="0">
                <a:solidFill>
                  <a:srgbClr val="FF0000"/>
                </a:solidFill>
              </a:rPr>
              <a:t> были казнены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8" name="Picture 5" descr="G:\Documents and Settings\Лиля\Рабочий стол\освобожд белореч\100_141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463675" y="1622425"/>
            <a:ext cx="6216650" cy="4664075"/>
          </a:xfrm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833813" y="3186113"/>
          <a:ext cx="1476375" cy="485775"/>
        </p:xfrm>
        <a:graphic>
          <a:graphicData uri="http://schemas.openxmlformats.org/presentationml/2006/ole">
            <p:oleObj spid="_x0000_s1026" name="Пакет" r:id="rId4" imgW="1476360" imgH="485640" progId="Package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2" descr="G:\Documents and Settings\Лиля\Рабочий стол\освобожд белореч\100_139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14546" y="0"/>
            <a:ext cx="4960937" cy="68580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2" descr="G:\Documents and Settings\Лиля\Рабочий стол\освобожд белореч\100_139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28794" y="142852"/>
            <a:ext cx="5214938" cy="642461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9699" name="Picture 2" descr="G:\Documents and Settings\Лиля\Рабочий стол\освобожд белореч\100_139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0063" y="214313"/>
            <a:ext cx="8072437" cy="6054725"/>
          </a:xfrm>
        </p:spPr>
      </p:pic>
      <p:sp>
        <p:nvSpPr>
          <p:cNvPr id="29700" name="TextBox 5"/>
          <p:cNvSpPr txBox="1">
            <a:spLocks noChangeArrowheads="1"/>
          </p:cNvSpPr>
          <p:nvPr/>
        </p:nvSpPr>
        <p:spPr bwMode="auto">
          <a:xfrm>
            <a:off x="1857375" y="6215063"/>
            <a:ext cx="5500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</a:rPr>
              <a:t>Восстанавливать хозяйство пришлось детям, женщинам и старикам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4708525"/>
          </a:xfrm>
        </p:spPr>
        <p:txBody>
          <a:bodyPr/>
          <a:lstStyle/>
          <a:p>
            <a:r>
              <a:rPr lang="ru-RU" smtClean="0"/>
              <a:t>5 февраля 1943 группа работников прибыла в локомотивное депо станции Белореченская, началось восстановление: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	- в марте 1943 года восстановлено здание школы № 68 и начались занятия;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	- в конце марта вступили в строй ясли, клуб и поликлиника;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	- осенью 1943 года все школы района приступили к занятиям (обучалось 5000 детей).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G:\Documents and Settings\Лиля\Рабочий стол\освобожд белореч\100_140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71670" y="142852"/>
            <a:ext cx="5000625" cy="6307138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Письмо Кириченко В. А., написанное матери с фронта.</a:t>
            </a:r>
            <a:endParaRPr lang="ru-RU" dirty="0"/>
          </a:p>
        </p:txBody>
      </p:sp>
      <p:pic>
        <p:nvPicPr>
          <p:cNvPr id="4" name="Picture 3" descr="2008-03-13 13-08-20_004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28700" y="1600200"/>
            <a:ext cx="7086600" cy="47085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57166"/>
            <a:ext cx="8858280" cy="6143668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50000"/>
              </a:lnSpc>
            </a:pPr>
            <a:r>
              <a:rPr lang="ru-RU" sz="2600" dirty="0" smtClean="0"/>
              <a:t>В Белореченском районе свято чтут память павших борцов за Советскую Родину. Жители станиц, сел, хуторов </a:t>
            </a:r>
            <a:r>
              <a:rPr lang="ru-RU" sz="2600" dirty="0" err="1" smtClean="0"/>
              <a:t>воздвигнули</a:t>
            </a:r>
            <a:r>
              <a:rPr lang="ru-RU" sz="2600" dirty="0" smtClean="0"/>
              <a:t> им памятники, обелиски. Их именами названы улицы, села, школы, заложены парки:</a:t>
            </a:r>
          </a:p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2600" dirty="0" smtClean="0"/>
              <a:t>	- улица Кочергина - командующего </a:t>
            </a:r>
            <a:r>
              <a:rPr lang="ru-RU" sz="2600" dirty="0" err="1" smtClean="0"/>
              <a:t>Белореченским</a:t>
            </a:r>
            <a:r>
              <a:rPr lang="ru-RU" sz="2600" dirty="0" smtClean="0"/>
              <a:t> округом;</a:t>
            </a:r>
          </a:p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2600" dirty="0" smtClean="0"/>
              <a:t>	- улица им. </a:t>
            </a:r>
            <a:r>
              <a:rPr lang="ru-RU" sz="2600" dirty="0" err="1" smtClean="0"/>
              <a:t>Луценко</a:t>
            </a:r>
            <a:r>
              <a:rPr lang="ru-RU" sz="2600" dirty="0" smtClean="0"/>
              <a:t> – героя сражений за станицу, казнённого белыми в 1918 г.</a:t>
            </a:r>
          </a:p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2600" dirty="0" smtClean="0"/>
              <a:t>	- улица им. Шабанова – большевика-подпольщика, казнённого белыми в 1918 г.</a:t>
            </a:r>
          </a:p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2600" dirty="0" smtClean="0"/>
              <a:t>	- улица Жидкова – участника Отечественной войны, героя Советского Союза.</a:t>
            </a:r>
          </a:p>
          <a:p>
            <a:pPr eaLnBrk="1" hangingPunct="1">
              <a:lnSpc>
                <a:spcPct val="70000"/>
              </a:lnSpc>
              <a:buFont typeface="Wingdings 2" pitchFamily="18" charset="2"/>
              <a:buNone/>
            </a:pPr>
            <a:r>
              <a:rPr lang="ru-RU" sz="4400" b="1" i="1" dirty="0" smtClean="0"/>
              <a:t>	Парк «Победы»</a:t>
            </a:r>
          </a:p>
          <a:p>
            <a:pPr eaLnBrk="1" hangingPunct="1">
              <a:lnSpc>
                <a:spcPct val="80000"/>
              </a:lnSpc>
            </a:pPr>
            <a:endParaRPr lang="ru-RU" sz="2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1214422"/>
            <a:ext cx="8229600" cy="4708525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</a:pPr>
            <a:r>
              <a:rPr lang="ru-RU" sz="4000" b="1" i="1" dirty="0" smtClean="0">
                <a:solidFill>
                  <a:srgbClr val="CC3300"/>
                </a:solidFill>
              </a:rPr>
              <a:t>Чтобы мир защитить,</a:t>
            </a:r>
          </a:p>
          <a:p>
            <a:pPr marL="0" indent="0" eaLnBrk="1" hangingPunct="1">
              <a:buFontTx/>
              <a:buNone/>
            </a:pPr>
            <a:r>
              <a:rPr lang="ru-RU" sz="4000" b="1" i="1" dirty="0" smtClean="0">
                <a:solidFill>
                  <a:srgbClr val="CC3300"/>
                </a:solidFill>
              </a:rPr>
              <a:t>              взявшись за руки дружно,</a:t>
            </a:r>
          </a:p>
          <a:p>
            <a:pPr marL="0" indent="0" eaLnBrk="1" hangingPunct="1">
              <a:buFontTx/>
              <a:buNone/>
            </a:pPr>
            <a:r>
              <a:rPr lang="ru-RU" sz="4000" b="1" i="1" dirty="0" smtClean="0">
                <a:solidFill>
                  <a:srgbClr val="CC3300"/>
                </a:solidFill>
              </a:rPr>
              <a:t>Мы о прошлой войне </a:t>
            </a:r>
          </a:p>
          <a:p>
            <a:pPr marL="0" indent="0" eaLnBrk="1" hangingPunct="1">
              <a:buFontTx/>
              <a:buNone/>
            </a:pPr>
            <a:r>
              <a:rPr lang="ru-RU" sz="4000" b="1" i="1" dirty="0" smtClean="0">
                <a:solidFill>
                  <a:srgbClr val="CC3300"/>
                </a:solidFill>
              </a:rPr>
              <a:t>             не должны забывать…</a:t>
            </a:r>
            <a:r>
              <a:rPr lang="en-US" sz="4000" b="1" i="1" dirty="0" smtClean="0">
                <a:solidFill>
                  <a:srgbClr val="CC3300"/>
                </a:solidFill>
              </a:rPr>
              <a:t>”</a:t>
            </a:r>
            <a:endParaRPr lang="ru-RU" sz="4000" b="1" i="1" dirty="0" smtClean="0">
              <a:solidFill>
                <a:srgbClr val="CC3300"/>
              </a:solidFill>
            </a:endParaRPr>
          </a:p>
          <a:p>
            <a:pPr marL="0" indent="0" eaLnBrk="1" hangingPunct="1">
              <a:buNone/>
            </a:pPr>
            <a:r>
              <a:rPr lang="ru-RU" i="1" dirty="0" smtClean="0">
                <a:solidFill>
                  <a:srgbClr val="CC3300"/>
                </a:solidFill>
              </a:rPr>
              <a:t>                                                         О. </a:t>
            </a:r>
            <a:r>
              <a:rPr lang="ru-RU" i="1" dirty="0" err="1" smtClean="0">
                <a:solidFill>
                  <a:srgbClr val="CC3300"/>
                </a:solidFill>
              </a:rPr>
              <a:t>Завейко</a:t>
            </a:r>
            <a:endParaRPr lang="ru-RU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500" y="428625"/>
            <a:ext cx="8229600" cy="150018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i="1" dirty="0" err="1" smtClean="0">
                <a:solidFill>
                  <a:srgbClr val="FF0000"/>
                </a:solidFill>
              </a:rPr>
              <a:t>Белореченцы</a:t>
            </a:r>
            <a:r>
              <a:rPr lang="ru-RU" i="1" dirty="0" smtClean="0">
                <a:solidFill>
                  <a:srgbClr val="FF0000"/>
                </a:solidFill>
              </a:rPr>
              <a:t> - Герои Советского Союза: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Комендант В.П., Жидков И.С., </a:t>
            </a:r>
            <a:r>
              <a:rPr lang="ru-RU" sz="2000" dirty="0" err="1" smtClean="0"/>
              <a:t>Маренков</a:t>
            </a:r>
            <a:r>
              <a:rPr lang="ru-RU" sz="2000" dirty="0" smtClean="0"/>
              <a:t> М.А., Потапов А.М., Сидоренко Г.М., </a:t>
            </a:r>
            <a:r>
              <a:rPr lang="ru-RU" sz="2000" dirty="0" err="1" smtClean="0"/>
              <a:t>Голенев</a:t>
            </a:r>
            <a:r>
              <a:rPr lang="ru-RU" sz="2000" dirty="0" smtClean="0"/>
              <a:t> С.Т., Чередниченко М.В., Власов М.А.</a:t>
            </a:r>
          </a:p>
        </p:txBody>
      </p:sp>
      <p:pic>
        <p:nvPicPr>
          <p:cNvPr id="34819" name="Рисунок 3" descr="P10308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916113"/>
            <a:ext cx="14446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2" descr="F:\герои Белореченска\P10308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4438" y="2060575"/>
            <a:ext cx="15875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2" descr="F:\герои Белореченска\P10308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071688"/>
            <a:ext cx="1647825" cy="186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2" descr="F:\герои Белореченска\P10308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38" y="2133600"/>
            <a:ext cx="1643062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2" descr="F:\герои Белореченска\P103081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8313" y="4292600"/>
            <a:ext cx="16033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2" descr="F:\герои Белореченска\P103081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00313" y="4292600"/>
            <a:ext cx="16224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2" descr="F:\герои Белореченска\P103081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72000" y="4221163"/>
            <a:ext cx="18002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2" descr="F:\герои Белореченска\P1030818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04025" y="4365625"/>
            <a:ext cx="16256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0" descr="G:\Documents and Settings\Лиля\Рабочий стол\сд\день победы\DSC001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13" y="3714750"/>
            <a:ext cx="3706812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9" descr="G:\Documents and Settings\Лиля\Рабочий стол\освобожд белореч\100_14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0" y="1071563"/>
            <a:ext cx="386080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rgbClr val="FF0000"/>
                </a:solidFill>
              </a:rPr>
              <a:t>Белореченцы</a:t>
            </a:r>
            <a:r>
              <a:rPr lang="ru-RU" sz="3200" dirty="0" smtClean="0">
                <a:solidFill>
                  <a:srgbClr val="FF0000"/>
                </a:solidFill>
              </a:rPr>
              <a:t> свято чтут память павших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5845" name="Picture 2" descr="G:\Documents and Settings\Лиля\Рабочий стол\сд\10февр музей\100_0200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0" y="1142984"/>
            <a:ext cx="3333750" cy="2500312"/>
          </a:xfrm>
        </p:spPr>
      </p:pic>
      <p:pic>
        <p:nvPicPr>
          <p:cNvPr id="35846" name="Picture 5" descr="G:\Documents and Settings\Лиля\Рабочий стол\освобожд белореч\DSC0010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25" y="1071563"/>
            <a:ext cx="221456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6" descr="G:\Documents and Settings\Лиля\Рабочий стол\сд\10февр музей\100_020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86563" y="4214813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8" descr="G:\Documents and Settings\Лиля\Рабочий стол\сд\день победы\DSC0011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3786188"/>
            <a:ext cx="35718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 descr="G:\Documents and Settings\Лиля\Рабочий стол\освобожд белореч\100_13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38" y="2625725"/>
            <a:ext cx="593090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2" descr="G:\Documents and Settings\Лиля\Рабочий стол\освобожд белореч\100_137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85720" y="571480"/>
            <a:ext cx="3275013" cy="4386263"/>
          </a:xfrm>
        </p:spPr>
      </p:pic>
      <p:sp>
        <p:nvSpPr>
          <p:cNvPr id="36869" name="TextBox 5"/>
          <p:cNvSpPr txBox="1">
            <a:spLocks noChangeArrowheads="1"/>
          </p:cNvSpPr>
          <p:nvPr/>
        </p:nvSpPr>
        <p:spPr bwMode="auto">
          <a:xfrm>
            <a:off x="4214813" y="1214438"/>
            <a:ext cx="4071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В городе много памятных мест 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2" descr="G:\Documents and Settings\Лиля\Рабочий стол\сд\6а  день победы\100_049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4095750" cy="3071812"/>
          </a:xfrm>
        </p:spPr>
      </p:pic>
      <p:pic>
        <p:nvPicPr>
          <p:cNvPr id="37892" name="Picture 3" descr="G:\Documents and Settings\Лиля\Рабочий стол\сд\6а  день победы\100_05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3" y="3429000"/>
            <a:ext cx="4110037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500063" y="3929063"/>
            <a:ext cx="364331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Times New Roman" pitchFamily="18" charset="0"/>
              </a:rPr>
              <a:t>В гимназии проходят встречи с ветеранами Великой Отечественной войны.</a:t>
            </a:r>
          </a:p>
        </p:txBody>
      </p:sp>
      <p:pic>
        <p:nvPicPr>
          <p:cNvPr id="37894" name="Picture 4" descr="G:\Documents and Settings\Лиля\Рабочий стол\сд\день победы\DSC001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14313"/>
            <a:ext cx="4014788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D:\освобожд белореч\100_140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58" y="285728"/>
            <a:ext cx="2940050" cy="6072187"/>
          </a:xfrm>
        </p:spPr>
      </p:pic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3643313" y="1214438"/>
            <a:ext cx="52863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</a:rPr>
              <a:t>О начале войны белореченцы узнали 22 июня 1941 года в </a:t>
            </a:r>
            <a:r>
              <a:rPr lang="ru-RU" sz="2400" dirty="0" smtClean="0">
                <a:latin typeface="Times New Roman" pitchFamily="18" charset="0"/>
              </a:rPr>
              <a:t>2 часа </a:t>
            </a:r>
            <a:r>
              <a:rPr lang="ru-RU" sz="2400" dirty="0" smtClean="0">
                <a:latin typeface="Times New Roman" pitchFamily="18" charset="0"/>
              </a:rPr>
              <a:t>пополудни. </a:t>
            </a:r>
            <a:r>
              <a:rPr lang="ru-RU" sz="2400" dirty="0">
                <a:latin typeface="Times New Roman" pitchFamily="18" charset="0"/>
              </a:rPr>
              <a:t>Чеканный густой голос Левитана исходил из новенького черного репродуктора, установленного на рыночной площади. Утром следующего дня с разных концов станицы потянулись цепочки людей к военкомату не дожидаясь повесток.</a:t>
            </a:r>
          </a:p>
          <a:p>
            <a:endParaRPr lang="ru-RU" dirty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" descr="D:\освобожд белореч\100_140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85852" y="0"/>
            <a:ext cx="6643688" cy="67405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00063" y="857250"/>
            <a:ext cx="8229600" cy="4708525"/>
          </a:xfrm>
        </p:spPr>
        <p:txBody>
          <a:bodyPr/>
          <a:lstStyle/>
          <a:p>
            <a:pPr algn="just" eaLnBrk="1" hangingPunct="1"/>
            <a:r>
              <a:rPr lang="ru-RU" smtClean="0"/>
              <a:t>На территории района располагают  17 госпиталей.</a:t>
            </a:r>
          </a:p>
          <a:p>
            <a:pPr algn="just" eaLnBrk="1" hangingPunct="1"/>
            <a:r>
              <a:rPr lang="ru-RU" smtClean="0"/>
              <a:t>С августа 1941 г. в станицу Белореченскую был переведен 441-й авиаполк средних бомбардировщиков. Лётчиков поселили в здании ныне СОШ № 9. Лётное поле начиналось от территории ЖБИ-7 до посёлка Родники (до лета 1942 г., затем его направили на Сталинградский фронт).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2" descr="G:\Documents and Settings\Лиля\Рабочий стол\освобожд белореч\100_148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57224" y="0"/>
            <a:ext cx="7358114" cy="6584950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 descr="D:\освобожд белореч\100_141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2844" y="4286256"/>
            <a:ext cx="8612188" cy="2286000"/>
          </a:xfrm>
        </p:spPr>
      </p:pic>
      <p:pic>
        <p:nvPicPr>
          <p:cNvPr id="5" name="Picture 3" descr="D:\освобожд белореч\100_13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2941637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освобожд белореч\100_14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2500306"/>
            <a:ext cx="5281612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2291" name="Picture 2" descr="D:\освобожд белореч\100_13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71563" y="285750"/>
            <a:ext cx="7429500" cy="5546725"/>
          </a:xfrm>
        </p:spPr>
      </p:pic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2643188" y="6143625"/>
            <a:ext cx="5929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                 1941 год, курсы медсестёр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407</TotalTime>
  <Words>496</Words>
  <Application>Microsoft Office PowerPoint</Application>
  <PresentationFormat>Экран (4:3)</PresentationFormat>
  <Paragraphs>60</Paragraphs>
  <Slides>33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Апекс</vt:lpstr>
      <vt:lpstr>Пакет</vt:lpstr>
      <vt:lpstr>Урок патриотического воспитания</vt:lpstr>
      <vt:lpstr>72-й годовщине освобождения                    г. Белореченска от фашистских захватчиков посвящается</vt:lpstr>
      <vt:lpstr>Слайд 3</vt:lpstr>
      <vt:lpstr>Слайд 4</vt:lpstr>
      <vt:lpstr>Слайд 5</vt:lpstr>
      <vt:lpstr> </vt:lpstr>
      <vt:lpstr>Слайд 7</vt:lpstr>
      <vt:lpstr>Слайд 8</vt:lpstr>
      <vt:lpstr> </vt:lpstr>
      <vt:lpstr>Слайд 10</vt:lpstr>
      <vt:lpstr>Слайд 11</vt:lpstr>
      <vt:lpstr>Слайд 12</vt:lpstr>
      <vt:lpstr>Слайд 13</vt:lpstr>
      <vt:lpstr>Слайд 14</vt:lpstr>
      <vt:lpstr> </vt:lpstr>
      <vt:lpstr>Слайд 16</vt:lpstr>
      <vt:lpstr>Слайд 17</vt:lpstr>
      <vt:lpstr>Слайд 18</vt:lpstr>
      <vt:lpstr>Слайд 19</vt:lpstr>
      <vt:lpstr>Слайд 20</vt:lpstr>
      <vt:lpstr>Слайд 21</vt:lpstr>
      <vt:lpstr>За годы оккупации в станице Белореченской были казнены</vt:lpstr>
      <vt:lpstr>Слайд 23</vt:lpstr>
      <vt:lpstr>Слайд 24</vt:lpstr>
      <vt:lpstr>Слайд 25</vt:lpstr>
      <vt:lpstr> </vt:lpstr>
      <vt:lpstr>Слайд 27</vt:lpstr>
      <vt:lpstr>Письмо Кириченко В. А., написанное матери с фронта.</vt:lpstr>
      <vt:lpstr>Слайд 29</vt:lpstr>
      <vt:lpstr>Слайд 30</vt:lpstr>
      <vt:lpstr>Белореченцы свято чтут память павших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67 годовщине освобождения                   г Белореченска от фашистских захватчикав посвящается</dc:title>
  <dc:creator>Лиля</dc:creator>
  <cp:lastModifiedBy>Admin</cp:lastModifiedBy>
  <cp:revision>45</cp:revision>
  <dcterms:created xsi:type="dcterms:W3CDTF">2011-01-24T14:19:05Z</dcterms:created>
  <dcterms:modified xsi:type="dcterms:W3CDTF">2015-04-01T17:01:30Z</dcterms:modified>
</cp:coreProperties>
</file>